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6" r:id="rId7"/>
    <p:sldId id="260" r:id="rId8"/>
    <p:sldId id="261" r:id="rId9"/>
    <p:sldId id="262" r:id="rId10"/>
    <p:sldId id="263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0" autoAdjust="0"/>
    <p:restoredTop sz="94706" autoAdjust="0"/>
  </p:normalViewPr>
  <p:slideViewPr>
    <p:cSldViewPr>
      <p:cViewPr varScale="1">
        <p:scale>
          <a:sx n="85" d="100"/>
          <a:sy n="85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engming\Desktop\qq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/>
            </a:pPr>
            <a:r>
              <a:rPr lang="en-US" altLang="zh-CN" sz="1400" dirty="0" smtClean="0"/>
              <a:t>160</a:t>
            </a:r>
            <a:r>
              <a:rPr lang="zh-CN" altLang="en-US" sz="1400" dirty="0" smtClean="0"/>
              <a:t>家机动车企业二次开发技术线路</a:t>
            </a:r>
            <a:endParaRPr lang="zh-CN" altLang="en-US" sz="1400" dirty="0"/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Sheet3!$B$1</c:f>
              <c:strCache>
                <c:ptCount val="1"/>
                <c:pt idx="0">
                  <c:v>数量</c:v>
                </c:pt>
              </c:strCache>
            </c:strRef>
          </c:tx>
          <c:cat>
            <c:strRef>
              <c:f>Sheet3!$A$2:$A$16</c:f>
              <c:strCache>
                <c:ptCount val="15"/>
                <c:pt idx="0">
                  <c:v>VB6</c:v>
                </c:pt>
                <c:pt idx="1">
                  <c:v>PB</c:v>
                </c:pt>
                <c:pt idx="2">
                  <c:v>Delphi</c:v>
                </c:pt>
                <c:pt idx="3">
                  <c:v>CShap</c:v>
                </c:pt>
                <c:pt idx="4">
                  <c:v>Java</c:v>
                </c:pt>
                <c:pt idx="5">
                  <c:v>VBNET</c:v>
                </c:pt>
                <c:pt idx="6">
                  <c:v>CPP</c:v>
                </c:pt>
                <c:pt idx="7">
                  <c:v>其它</c:v>
                </c:pt>
                <c:pt idx="8">
                  <c:v>Script</c:v>
                </c:pt>
                <c:pt idx="9">
                  <c:v>SAP
(ABAP)</c:v>
                </c:pt>
                <c:pt idx="10">
                  <c:v>VF</c:v>
                </c:pt>
                <c:pt idx="11">
                  <c:v>C</c:v>
                </c:pt>
                <c:pt idx="12">
                  <c:v>BCB</c:v>
                </c:pt>
                <c:pt idx="13">
                  <c:v>Oracle Suit
(Developer2000)</c:v>
                </c:pt>
                <c:pt idx="14">
                  <c:v>IBM AS400
RPG</c:v>
                </c:pt>
              </c:strCache>
            </c:strRef>
          </c:cat>
          <c:val>
            <c:numRef>
              <c:f>Sheet3!$B$2:$B$16</c:f>
              <c:numCache>
                <c:formatCode>General</c:formatCode>
                <c:ptCount val="15"/>
                <c:pt idx="0">
                  <c:v>43</c:v>
                </c:pt>
                <c:pt idx="1">
                  <c:v>38</c:v>
                </c:pt>
                <c:pt idx="2">
                  <c:v>33</c:v>
                </c:pt>
                <c:pt idx="3">
                  <c:v>20</c:v>
                </c:pt>
                <c:pt idx="4">
                  <c:v>16</c:v>
                </c:pt>
                <c:pt idx="5">
                  <c:v>10</c:v>
                </c:pt>
                <c:pt idx="6">
                  <c:v>9</c:v>
                </c:pt>
                <c:pt idx="7">
                  <c:v>4</c:v>
                </c:pt>
                <c:pt idx="8">
                  <c:v>3</c:v>
                </c:pt>
                <c:pt idx="9">
                  <c:v>2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</c:ser>
        <c:axId val="63191296"/>
        <c:axId val="63201280"/>
      </c:barChart>
      <c:catAx>
        <c:axId val="63191296"/>
        <c:scaling>
          <c:orientation val="minMax"/>
        </c:scaling>
        <c:axPos val="l"/>
        <c:numFmt formatCode="General" sourceLinked="1"/>
        <c:tickLblPos val="nextTo"/>
        <c:crossAx val="63201280"/>
        <c:crosses val="autoZero"/>
        <c:auto val="1"/>
        <c:lblAlgn val="ctr"/>
        <c:lblOffset val="100"/>
      </c:catAx>
      <c:valAx>
        <c:axId val="63201280"/>
        <c:scaling>
          <c:orientation val="minMax"/>
        </c:scaling>
        <c:axPos val="b"/>
        <c:majorGridlines/>
        <c:numFmt formatCode="General" sourceLinked="1"/>
        <c:tickLblPos val="nextTo"/>
        <c:crossAx val="63191296"/>
        <c:crosses val="autoZero"/>
        <c:crossBetween val="between"/>
      </c:valAx>
    </c:plotArea>
    <c:legend>
      <c:legendPos val="r"/>
      <c:layout/>
    </c:legend>
    <c:plotVisOnly val="1"/>
    <c:dispBlanksAs val="gap"/>
  </c:chart>
  <c:spPr>
    <a:solidFill>
      <a:schemeClr val="bg1">
        <a:lumMod val="95000"/>
      </a:schemeClr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6357982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0034" y="1428736"/>
            <a:ext cx="8229600" cy="4383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3221C-CB66-4E68-8CC0-29BA48523BFD}" type="datetimeFigureOut">
              <a:rPr lang="zh-CN" altLang="en-US" smtClean="0"/>
              <a:pPr/>
              <a:t>2009/8/21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5765B-451B-4F38-8F9A-D1066736ED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9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3078304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000" b="1" dirty="0" smtClean="0">
                <a:latin typeface="微软雅黑" pitchFamily="34" charset="-122"/>
                <a:ea typeface="微软雅黑" pitchFamily="34" charset="-122"/>
              </a:rPr>
              <a:t>机动车合格证信息上传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系统</a:t>
            </a:r>
            <a:endParaRPr lang="en-US" altLang="zh-CN" sz="2000" b="1" dirty="0" smtClean="0"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zh-CN" sz="2000" b="1" dirty="0" smtClean="0">
                <a:latin typeface="微软雅黑" pitchFamily="34" charset="-122"/>
                <a:ea typeface="微软雅黑" pitchFamily="34" charset="-122"/>
              </a:rPr>
              <a:t>二次开发接口升级说明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43998" cy="654032"/>
          </a:xfrm>
        </p:spPr>
        <p:txBody>
          <a:bodyPr/>
          <a:lstStyle/>
          <a:p>
            <a:r>
              <a:rPr lang="zh-CN" altLang="en-US" sz="3600" dirty="0" smtClean="0"/>
              <a:t>网络</a:t>
            </a:r>
            <a:r>
              <a:rPr lang="zh-CN" altLang="zh-CN" sz="3600" dirty="0" smtClean="0"/>
              <a:t>服务</a:t>
            </a:r>
            <a:r>
              <a:rPr lang="zh-CN" altLang="en-US" sz="3600" dirty="0" smtClean="0"/>
              <a:t>模式</a:t>
            </a:r>
            <a:r>
              <a:rPr lang="zh-CN" altLang="zh-CN" sz="3600" dirty="0" smtClean="0"/>
              <a:t>说明</a:t>
            </a:r>
            <a:endParaRPr lang="zh-CN" altLang="en-US" sz="3600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914432" y="1643050"/>
            <a:ext cx="7729534" cy="43830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400" dirty="0" smtClean="0"/>
              <a:t>服务地址：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1600" dirty="0" smtClean="0"/>
              <a:t>http://</a:t>
            </a:r>
            <a:r>
              <a:rPr lang="en-US" altLang="zh-CN" sz="1600" dirty="0" err="1" smtClean="0"/>
              <a:t>localhost</a:t>
            </a:r>
            <a:r>
              <a:rPr lang="en-US" altLang="zh-CN" sz="1600" dirty="0" smtClean="0"/>
              <a:t>:&lt;</a:t>
            </a:r>
            <a:r>
              <a:rPr lang="zh-CN" altLang="en-US" sz="1600" dirty="0" smtClean="0"/>
              <a:t>服务端口</a:t>
            </a:r>
            <a:r>
              <a:rPr lang="en-US" altLang="zh-CN" sz="1600" dirty="0" smtClean="0"/>
              <a:t>,</a:t>
            </a:r>
            <a:r>
              <a:rPr lang="zh-CN" altLang="en-US" sz="1600" dirty="0" smtClean="0"/>
              <a:t>默认</a:t>
            </a:r>
            <a:r>
              <a:rPr lang="en-US" altLang="zh-CN" sz="1600" dirty="0" smtClean="0"/>
              <a:t>9901&gt;/CertificateRequestService.asmx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sz="2400" dirty="0" smtClean="0"/>
              <a:t>服务描述：</a:t>
            </a:r>
            <a:endParaRPr lang="en-US" altLang="zh-CN" sz="2400" dirty="0" smtClean="0"/>
          </a:p>
          <a:p>
            <a:pPr>
              <a:buNone/>
            </a:pPr>
            <a:r>
              <a:rPr lang="en-US" altLang="zh-CN" sz="1600" dirty="0" smtClean="0"/>
              <a:t>http://</a:t>
            </a:r>
            <a:r>
              <a:rPr lang="en-US" altLang="zh-CN" sz="1600" dirty="0" err="1" smtClean="0"/>
              <a:t>localhost</a:t>
            </a:r>
            <a:r>
              <a:rPr lang="en-US" altLang="zh-CN" sz="1600" dirty="0" smtClean="0"/>
              <a:t>:&lt;</a:t>
            </a:r>
            <a:r>
              <a:rPr lang="zh-CN" altLang="en-US" sz="1600" dirty="0" smtClean="0"/>
              <a:t>服务端口</a:t>
            </a:r>
            <a:r>
              <a:rPr lang="en-US" altLang="zh-CN" sz="1600" dirty="0" smtClean="0"/>
              <a:t>,</a:t>
            </a:r>
            <a:r>
              <a:rPr lang="zh-CN" altLang="en-US" sz="1600" dirty="0" smtClean="0"/>
              <a:t>默认</a:t>
            </a:r>
            <a:r>
              <a:rPr lang="en-US" altLang="zh-CN" sz="1600" dirty="0" smtClean="0"/>
              <a:t>9901&gt;/</a:t>
            </a:r>
            <a:r>
              <a:rPr lang="en-US" altLang="zh-CN" sz="1600" dirty="0" err="1" smtClean="0"/>
              <a:t>CertificateRequestService.asmx?wsdl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网络</a:t>
            </a:r>
            <a:r>
              <a:rPr lang="zh-CN" altLang="zh-CN" dirty="0" smtClean="0"/>
              <a:t>服务</a:t>
            </a:r>
            <a:r>
              <a:rPr lang="zh-CN" altLang="en-US" dirty="0" smtClean="0"/>
              <a:t>模式</a:t>
            </a:r>
            <a:r>
              <a:rPr lang="zh-CN" altLang="zh-CN" dirty="0" smtClean="0"/>
              <a:t>说明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571612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网络服务模式上传开发演练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00306"/>
            <a:ext cx="3986206" cy="282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兼容模式说明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83087"/>
          </a:xfrm>
        </p:spPr>
        <p:txBody>
          <a:bodyPr/>
          <a:lstStyle/>
          <a:p>
            <a:r>
              <a:rPr lang="zh-CN" altLang="en-US" dirty="0" smtClean="0"/>
              <a:t>兼容模式即原</a:t>
            </a:r>
            <a:r>
              <a:rPr lang="en-US" altLang="zh-CN" dirty="0" smtClean="0"/>
              <a:t>XML</a:t>
            </a:r>
            <a:r>
              <a:rPr lang="zh-CN" altLang="en-US" dirty="0" smtClean="0"/>
              <a:t>文档方式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兼容模式在今后的技术升级中，将不再提供支持</a:t>
            </a:r>
            <a:endParaRPr lang="en-US" altLang="zh-CN" dirty="0" smtClean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兼容模式说明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兼容模式</a:t>
            </a:r>
            <a:r>
              <a:rPr lang="en-US" altLang="zh-CN" sz="2800" dirty="0" smtClean="0"/>
              <a:t>XML</a:t>
            </a:r>
            <a:r>
              <a:rPr lang="zh-CN" altLang="en-US" sz="2800" dirty="0" smtClean="0"/>
              <a:t>文档</a:t>
            </a:r>
            <a:r>
              <a:rPr lang="zh-CN" altLang="zh-CN" sz="2800" dirty="0" smtClean="0"/>
              <a:t>增加了一下部分字段，包括：</a:t>
            </a:r>
          </a:p>
          <a:p>
            <a:pPr lvl="1">
              <a:buNone/>
            </a:pPr>
            <a:endParaRPr lang="en-US" altLang="zh-CN" sz="1100" dirty="0" smtClean="0"/>
          </a:p>
          <a:p>
            <a:pPr lvl="1">
              <a:buNone/>
            </a:pPr>
            <a:r>
              <a:rPr lang="en-US" altLang="zh-CN" sz="1100" dirty="0" smtClean="0"/>
              <a:t>&lt;_61_CPH&gt;</a:t>
            </a:r>
            <a:r>
              <a:rPr lang="zh-CN" altLang="zh-CN" sz="1100" dirty="0" smtClean="0"/>
              <a:t>产品号</a:t>
            </a:r>
            <a:r>
              <a:rPr lang="en-US" altLang="zh-CN" sz="1100" dirty="0" smtClean="0"/>
              <a:t>&lt;/_61_CPH&gt;</a:t>
            </a:r>
            <a:endParaRPr lang="zh-CN" altLang="zh-CN" sz="1100" dirty="0" smtClean="0"/>
          </a:p>
          <a:p>
            <a:pPr lvl="1">
              <a:buNone/>
            </a:pPr>
            <a:r>
              <a:rPr lang="en-US" altLang="zh-CN" sz="1100" dirty="0" smtClean="0"/>
              <a:t>&lt;_62_PC&gt;</a:t>
            </a:r>
            <a:r>
              <a:rPr lang="zh-CN" altLang="zh-CN" sz="1100" dirty="0" smtClean="0"/>
              <a:t>批次</a:t>
            </a:r>
            <a:r>
              <a:rPr lang="en-US" altLang="zh-CN" sz="1100" dirty="0" smtClean="0"/>
              <a:t>&lt;/_62_PC&gt;</a:t>
            </a:r>
            <a:endParaRPr lang="zh-CN" altLang="zh-CN" sz="1100" dirty="0" smtClean="0"/>
          </a:p>
          <a:p>
            <a:pPr lvl="1">
              <a:buNone/>
            </a:pPr>
            <a:r>
              <a:rPr lang="en-US" altLang="zh-CN" sz="1100" dirty="0" smtClean="0"/>
              <a:t>&lt;_63_GGSXRQ&gt;2009-08-01 00:00:01&lt;/_63_GGSXRQ&gt;&lt;!—</a:t>
            </a:r>
            <a:r>
              <a:rPr lang="zh-CN" altLang="zh-CN" sz="1100" dirty="0" smtClean="0"/>
              <a:t>公告生效日期</a:t>
            </a:r>
            <a:r>
              <a:rPr lang="en-US" altLang="zh-CN" sz="1100" dirty="0" smtClean="0">
                <a:sym typeface="Wingdings"/>
              </a:rPr>
              <a:t></a:t>
            </a:r>
            <a:endParaRPr lang="zh-CN" altLang="zh-CN" sz="1100" dirty="0" smtClean="0"/>
          </a:p>
          <a:p>
            <a:pPr lvl="1">
              <a:buNone/>
            </a:pPr>
            <a:r>
              <a:rPr lang="en-US" altLang="zh-CN" sz="1100" dirty="0" smtClean="0"/>
              <a:t>&lt;_64_ZZBH&gt;</a:t>
            </a:r>
            <a:r>
              <a:rPr lang="zh-CN" altLang="zh-CN" sz="1100" dirty="0" smtClean="0"/>
              <a:t>纸张编号</a:t>
            </a:r>
            <a:r>
              <a:rPr lang="en-US" altLang="zh-CN" sz="1100" dirty="0" smtClean="0"/>
              <a:t>&lt;/_64_ZZBH&gt;</a:t>
            </a:r>
            <a:endParaRPr lang="zh-CN" altLang="zh-CN" sz="1100" dirty="0" smtClean="0"/>
          </a:p>
          <a:p>
            <a:pPr lvl="1">
              <a:buNone/>
            </a:pPr>
            <a:r>
              <a:rPr lang="en-US" altLang="zh-CN" sz="1100" dirty="0" smtClean="0"/>
              <a:t>&lt;_65_DYWYM&gt;</a:t>
            </a:r>
            <a:r>
              <a:rPr lang="zh-CN" altLang="zh-CN" sz="1100" dirty="0" smtClean="0"/>
              <a:t>打印唯一码</a:t>
            </a:r>
            <a:r>
              <a:rPr lang="en-US" altLang="zh-CN" sz="1100" dirty="0" smtClean="0"/>
              <a:t>&lt;/_65_DYWYM&gt;</a:t>
            </a:r>
          </a:p>
          <a:p>
            <a:pPr lvl="1">
              <a:buNone/>
            </a:pPr>
            <a:endParaRPr lang="en-US" altLang="zh-CN" sz="1100" dirty="0" smtClean="0"/>
          </a:p>
          <a:p>
            <a:pPr lvl="0"/>
            <a:r>
              <a:rPr lang="zh-CN" altLang="en-US" sz="2800" dirty="0" smtClean="0">
                <a:solidFill>
                  <a:prstClr val="white">
                    <a:lumMod val="95000"/>
                  </a:prstClr>
                </a:solidFill>
              </a:rPr>
              <a:t>兼容模式</a:t>
            </a:r>
            <a:r>
              <a:rPr lang="zh-CN" altLang="zh-CN" sz="2800" dirty="0" smtClean="0"/>
              <a:t>查询文档时间类型增加</a:t>
            </a:r>
            <a:r>
              <a:rPr lang="zh-CN" altLang="en-US" sz="2800" dirty="0" smtClean="0"/>
              <a:t>“</a:t>
            </a:r>
            <a:r>
              <a:rPr lang="zh-CN" altLang="zh-CN" sz="2800" dirty="0" smtClean="0"/>
              <a:t>车辆制造日期</a:t>
            </a:r>
            <a:r>
              <a:rPr lang="zh-CN" altLang="en-US" sz="2800" dirty="0" smtClean="0"/>
              <a:t>”</a:t>
            </a:r>
            <a:r>
              <a:rPr lang="zh-CN" altLang="zh-CN" sz="2800" dirty="0" smtClean="0"/>
              <a:t>及</a:t>
            </a:r>
            <a:r>
              <a:rPr lang="zh-CN" altLang="en-US" sz="2800" dirty="0" smtClean="0"/>
              <a:t>“</a:t>
            </a:r>
            <a:r>
              <a:rPr lang="zh-CN" altLang="zh-CN" sz="2800" dirty="0" smtClean="0"/>
              <a:t>发证日期</a:t>
            </a:r>
            <a:r>
              <a:rPr lang="zh-CN" altLang="en-US" sz="2800" dirty="0" smtClean="0"/>
              <a:t>”</a:t>
            </a:r>
            <a:r>
              <a:rPr lang="zh-CN" altLang="zh-CN" sz="2800" dirty="0" smtClean="0"/>
              <a:t>查询</a:t>
            </a:r>
            <a:r>
              <a:rPr lang="zh-CN" altLang="en-US" sz="2800" dirty="0" smtClean="0"/>
              <a:t>。</a:t>
            </a:r>
            <a:endParaRPr lang="en-US" altLang="zh-CN" sz="2800" dirty="0" smtClean="0"/>
          </a:p>
          <a:p>
            <a:pPr lvl="0"/>
            <a:endParaRPr lang="en-US" altLang="zh-CN" sz="2800" dirty="0" smtClean="0"/>
          </a:p>
          <a:p>
            <a:pPr lvl="0"/>
            <a:r>
              <a:rPr lang="zh-CN" altLang="en-US" sz="2800" dirty="0" smtClean="0">
                <a:solidFill>
                  <a:prstClr val="white">
                    <a:lumMod val="95000"/>
                  </a:prstClr>
                </a:solidFill>
              </a:rPr>
              <a:t>兼容模式</a:t>
            </a:r>
            <a:r>
              <a:rPr lang="zh-CN" altLang="en-US" sz="2800" dirty="0" smtClean="0"/>
              <a:t>取消原消息交互类型文档</a:t>
            </a:r>
            <a:endParaRPr lang="zh-CN" altLang="zh-CN" sz="2800" dirty="0" smtClean="0">
              <a:solidFill>
                <a:prstClr val="white">
                  <a:lumMod val="95000"/>
                </a:prstClr>
              </a:solidFill>
            </a:endParaRPr>
          </a:p>
          <a:p>
            <a:pPr lvl="1">
              <a:buNone/>
            </a:pPr>
            <a:endParaRPr lang="en-US" altLang="zh-CN" sz="1100" dirty="0" smtClean="0"/>
          </a:p>
          <a:p>
            <a:pPr lvl="1">
              <a:buNone/>
            </a:pPr>
            <a:endParaRPr lang="en-US" altLang="zh-CN" sz="1100" dirty="0" smtClean="0"/>
          </a:p>
          <a:p>
            <a:pPr lvl="1">
              <a:buNone/>
            </a:pPr>
            <a:endParaRPr lang="en-US" altLang="zh-CN" sz="1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兼容模式说明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428736"/>
            <a:ext cx="8358246" cy="2928957"/>
          </a:xfrm>
        </p:spPr>
        <p:txBody>
          <a:bodyPr/>
          <a:lstStyle/>
          <a:p>
            <a:r>
              <a:rPr lang="zh-CN" altLang="en-US" dirty="0" smtClean="0"/>
              <a:t>兼容模式</a:t>
            </a:r>
            <a:r>
              <a:rPr lang="en-US" altLang="zh-CN" dirty="0" smtClean="0"/>
              <a:t>POST</a:t>
            </a:r>
            <a:r>
              <a:rPr lang="zh-CN" altLang="en-US" dirty="0" smtClean="0"/>
              <a:t>地址为：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		</a:t>
            </a:r>
            <a:r>
              <a:rPr lang="en-US" altLang="zh-CN" sz="2400" dirty="0" smtClean="0"/>
              <a:t>http://127.0.0.1:&lt;</a:t>
            </a:r>
            <a:r>
              <a:rPr lang="zh-CN" altLang="en-US" sz="2400" dirty="0" smtClean="0"/>
              <a:t>服务端口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默认</a:t>
            </a:r>
            <a:r>
              <a:rPr lang="en-US" altLang="zh-CN" sz="2400" dirty="0" smtClean="0"/>
              <a:t>9901&gt;/XML</a:t>
            </a:r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r>
              <a:rPr lang="zh-CN" altLang="en-US" dirty="0" smtClean="0">
                <a:solidFill>
                  <a:prstClr val="white">
                    <a:lumMod val="95000"/>
                  </a:prstClr>
                </a:solidFill>
              </a:rPr>
              <a:t>具体</a:t>
            </a:r>
            <a:r>
              <a:rPr lang="en-US" altLang="zh-CN" dirty="0" smtClean="0">
                <a:solidFill>
                  <a:prstClr val="white">
                    <a:lumMod val="95000"/>
                  </a:prstClr>
                </a:solidFill>
              </a:rPr>
              <a:t>XML</a:t>
            </a:r>
            <a:r>
              <a:rPr lang="zh-CN" altLang="en-US" dirty="0" smtClean="0">
                <a:solidFill>
                  <a:prstClr val="white">
                    <a:lumMod val="95000"/>
                  </a:prstClr>
                </a:solidFill>
              </a:rPr>
              <a:t>请求反馈文档可参见开发套件光盘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6357982" cy="654032"/>
          </a:xfrm>
        </p:spPr>
        <p:txBody>
          <a:bodyPr/>
          <a:lstStyle/>
          <a:p>
            <a:r>
              <a:rPr lang="zh-CN" altLang="en-US" dirty="0" smtClean="0"/>
              <a:t>兼容模式</a:t>
            </a:r>
            <a:r>
              <a:rPr lang="zh-CN" altLang="zh-CN" dirty="0" smtClean="0"/>
              <a:t>说明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428736"/>
            <a:ext cx="7358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兼容模式上传开发演练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32" y="2214554"/>
            <a:ext cx="4786314" cy="339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代理服务使用的相关说明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383087"/>
          </a:xfrm>
        </p:spPr>
        <p:txBody>
          <a:bodyPr>
            <a:normAutofit fontScale="92500"/>
          </a:bodyPr>
          <a:lstStyle/>
          <a:p>
            <a:r>
              <a:rPr lang="zh-CN" altLang="en-US" dirty="0" smtClean="0"/>
              <a:t>代理服务需要注册硬件信息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代理服务需要接驳</a:t>
            </a:r>
            <a:r>
              <a:rPr lang="en-US" altLang="zh-CN" dirty="0" smtClean="0"/>
              <a:t>U</a:t>
            </a:r>
            <a:r>
              <a:rPr lang="zh-CN" altLang="en-US" dirty="0" smtClean="0"/>
              <a:t>盾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代理服务所设置上传用户名必须与</a:t>
            </a:r>
            <a:r>
              <a:rPr lang="en-US" altLang="zh-CN" dirty="0" smtClean="0"/>
              <a:t>U</a:t>
            </a:r>
            <a:r>
              <a:rPr lang="zh-CN" altLang="en-US" dirty="0" smtClean="0"/>
              <a:t>盾绑定用户名匹配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代理服务可同时运行网络服务模式及兼容模式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常见问题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5786" y="1142984"/>
            <a:ext cx="7715304" cy="5072098"/>
          </a:xfrm>
        </p:spPr>
        <p:txBody>
          <a:bodyPr>
            <a:normAutofit lnSpcReduction="10000"/>
          </a:bodyPr>
          <a:lstStyle/>
          <a:p>
            <a:r>
              <a:rPr lang="zh-CN" altLang="en-US" sz="2400" dirty="0" smtClean="0"/>
              <a:t>新版本代理服务能否与原</a:t>
            </a:r>
            <a:r>
              <a:rPr lang="en-US" altLang="zh-CN" sz="2400" dirty="0" smtClean="0"/>
              <a:t>2.0</a:t>
            </a:r>
            <a:r>
              <a:rPr lang="zh-CN" altLang="en-US" sz="2400" dirty="0" smtClean="0"/>
              <a:t>版代理软件共存</a:t>
            </a:r>
            <a:endParaRPr lang="en-US" altLang="zh-CN" sz="2400" dirty="0" smtClean="0"/>
          </a:p>
          <a:p>
            <a:r>
              <a:rPr lang="zh-CN" altLang="en-US" sz="2400" dirty="0" smtClean="0"/>
              <a:t>能否实现多点打印集中上传的系统模式</a:t>
            </a:r>
            <a:endParaRPr lang="en-US" altLang="zh-CN" sz="2400" dirty="0" smtClean="0"/>
          </a:p>
          <a:p>
            <a:r>
              <a:rPr lang="zh-CN" altLang="en-US" sz="2400" dirty="0" smtClean="0"/>
              <a:t>上传数据是否存在数量限制</a:t>
            </a:r>
            <a:endParaRPr lang="en-US" altLang="zh-CN" sz="2400" dirty="0" smtClean="0"/>
          </a:p>
          <a:p>
            <a:r>
              <a:rPr lang="zh-CN" altLang="en-US" sz="2400" dirty="0" smtClean="0"/>
              <a:t>怎样确认数据上传成功</a:t>
            </a:r>
            <a:endParaRPr lang="en-US" altLang="zh-CN" sz="2400" dirty="0" smtClean="0"/>
          </a:p>
          <a:p>
            <a:r>
              <a:rPr lang="zh-CN" altLang="en-US" sz="2400" dirty="0" smtClean="0"/>
              <a:t>如何获悉合格证数据请求当前的状态</a:t>
            </a:r>
            <a:endParaRPr lang="en-US" altLang="zh-CN" sz="2400" dirty="0" smtClean="0"/>
          </a:p>
          <a:p>
            <a:r>
              <a:rPr lang="zh-CN" altLang="en-US" sz="2400" dirty="0" smtClean="0"/>
              <a:t>如果采用网络服务模式，升级代价有多大</a:t>
            </a:r>
            <a:endParaRPr lang="en-US" altLang="zh-CN" sz="2400" dirty="0" smtClean="0"/>
          </a:p>
          <a:p>
            <a:r>
              <a:rPr lang="zh-CN" altLang="en-US" sz="2400" dirty="0" smtClean="0"/>
              <a:t>我的开发环境怎样应用网络服务模式</a:t>
            </a:r>
            <a:endParaRPr lang="en-US" altLang="zh-CN" sz="2400" dirty="0" smtClean="0"/>
          </a:p>
          <a:p>
            <a:r>
              <a:rPr lang="zh-CN" altLang="en-US" sz="2400" dirty="0" smtClean="0"/>
              <a:t>仍然采用</a:t>
            </a:r>
            <a:r>
              <a:rPr lang="en-US" altLang="zh-CN" sz="2400" dirty="0" smtClean="0"/>
              <a:t>XML</a:t>
            </a:r>
            <a:r>
              <a:rPr lang="zh-CN" altLang="en-US" sz="2400" dirty="0" smtClean="0"/>
              <a:t>文档方式有什么问题</a:t>
            </a:r>
            <a:endParaRPr lang="en-US" altLang="zh-CN" sz="2400" dirty="0" smtClean="0"/>
          </a:p>
          <a:p>
            <a:r>
              <a:rPr lang="zh-CN" altLang="en-US" sz="2400" dirty="0" smtClean="0"/>
              <a:t>代理服务是否稳定</a:t>
            </a:r>
          </a:p>
          <a:p>
            <a:r>
              <a:rPr lang="zh-CN" altLang="en-US" sz="2400" dirty="0" smtClean="0"/>
              <a:t>代理服务支持的操作系统，能否在虚拟机上运行</a:t>
            </a:r>
            <a:endParaRPr lang="en-US" altLang="zh-CN" sz="2400" dirty="0" smtClean="0"/>
          </a:p>
          <a:p>
            <a:r>
              <a:rPr lang="zh-CN" altLang="en-US" sz="2400" dirty="0" smtClean="0"/>
              <a:t>硬件信息是否还要求重新注册</a:t>
            </a:r>
            <a:endParaRPr lang="en-US" altLang="zh-CN" sz="2400" dirty="0" smtClean="0"/>
          </a:p>
          <a:p>
            <a:r>
              <a:rPr lang="zh-CN" altLang="en-US" sz="2400" dirty="0" smtClean="0"/>
              <a:t>如何获取新增的公告相关信息</a:t>
            </a:r>
            <a:endParaRPr lang="en-US" altLang="zh-C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868" y="3143248"/>
            <a:ext cx="2143140" cy="654032"/>
          </a:xfrm>
        </p:spPr>
        <p:txBody>
          <a:bodyPr/>
          <a:lstStyle/>
          <a:p>
            <a:r>
              <a:rPr lang="zh-CN" altLang="en-US" b="1" dirty="0" smtClean="0"/>
              <a:t>谢      谢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 dirty="0" smtClean="0"/>
              <a:t>概述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71556" y="1285860"/>
            <a:ext cx="8229600" cy="4383087"/>
          </a:xfrm>
        </p:spPr>
        <p:txBody>
          <a:bodyPr/>
          <a:lstStyle/>
          <a:p>
            <a:r>
              <a:rPr lang="zh-CN" altLang="en-US" b="1" dirty="0" smtClean="0"/>
              <a:t>技术升级</a:t>
            </a:r>
            <a:r>
              <a:rPr lang="ja-JP" altLang="zh-CN" b="1" dirty="0" smtClean="0"/>
              <a:t>总体情况</a:t>
            </a:r>
            <a:endParaRPr lang="en-US" altLang="ja-JP" b="1" dirty="0" smtClean="0"/>
          </a:p>
          <a:p>
            <a:endParaRPr lang="en-US" altLang="zh-CN" b="1" dirty="0" smtClean="0"/>
          </a:p>
          <a:p>
            <a:r>
              <a:rPr lang="zh-CN" altLang="zh-CN" b="1" dirty="0" smtClean="0"/>
              <a:t>合格证上传代理服务模式简介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zh-CN" b="1" dirty="0" smtClean="0"/>
              <a:t>应用实例演示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en-US" b="1" dirty="0" smtClean="0"/>
              <a:t>常见问题</a:t>
            </a:r>
            <a:endParaRPr lang="zh-CN" altLang="zh-C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286676" cy="654032"/>
          </a:xfrm>
        </p:spPr>
        <p:txBody>
          <a:bodyPr/>
          <a:lstStyle/>
          <a:p>
            <a:r>
              <a:rPr lang="zh-CN" altLang="en-US" sz="2800" b="1" dirty="0" smtClean="0"/>
              <a:t>机动车企业二次开发技术线路调查结果</a:t>
            </a:r>
            <a:endParaRPr lang="zh-CN" altLang="en-US" sz="2800" b="1" dirty="0"/>
          </a:p>
        </p:txBody>
      </p:sp>
      <p:graphicFrame>
        <p:nvGraphicFramePr>
          <p:cNvPr id="5" name="图表 4"/>
          <p:cNvGraphicFramePr>
            <a:graphicFrameLocks/>
          </p:cNvGraphicFramePr>
          <p:nvPr/>
        </p:nvGraphicFramePr>
        <p:xfrm>
          <a:off x="3357554" y="1500174"/>
          <a:ext cx="4572000" cy="4133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000100" y="1857364"/>
          <a:ext cx="1676400" cy="3143256"/>
        </p:xfrm>
        <a:graphic>
          <a:graphicData uri="http://schemas.openxmlformats.org/drawingml/2006/table">
            <a:tbl>
              <a:tblPr/>
              <a:tblGrid>
                <a:gridCol w="1308100"/>
                <a:gridCol w="368300"/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solidFill>
                            <a:srgbClr val="FFFFFF"/>
                          </a:solidFill>
                          <a:latin typeface="宋体"/>
                        </a:rPr>
                        <a:t>开发语言</a:t>
                      </a:r>
                      <a:r>
                        <a:rPr lang="en-US" altLang="zh-CN" sz="1000" b="0" i="0" u="none" strike="noStrike" dirty="0">
                          <a:solidFill>
                            <a:srgbClr val="FFFFFF"/>
                          </a:solidFill>
                          <a:latin typeface="宋体"/>
                        </a:rPr>
                        <a:t>(</a:t>
                      </a:r>
                      <a:r>
                        <a:rPr lang="zh-CN" altLang="en-US" sz="1000" b="0" i="0" u="none" strike="noStrike" dirty="0">
                          <a:solidFill>
                            <a:srgbClr val="FFFFFF"/>
                          </a:solidFill>
                          <a:latin typeface="宋体"/>
                        </a:rPr>
                        <a:t>体系框架</a:t>
                      </a:r>
                      <a:r>
                        <a:rPr lang="en-US" altLang="zh-CN" sz="1000" b="0" i="0" u="none" strike="noStrike" dirty="0">
                          <a:solidFill>
                            <a:srgbClr val="FFFFFF"/>
                          </a:solidFill>
                          <a:latin typeface="宋体"/>
                        </a:rPr>
                        <a:t>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 dirty="0">
                          <a:solidFill>
                            <a:srgbClr val="FFFFFF"/>
                          </a:solidFill>
                          <a:latin typeface="宋体"/>
                        </a:rPr>
                        <a:t>数量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0D0D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VB6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PB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38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Delphi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latin typeface="Arial"/>
                        </a:rPr>
                        <a:t>C</a:t>
                      </a:r>
                      <a:r>
                        <a:rPr lang="en-US" altLang="zh-CN" sz="1000" b="0" i="0" u="none" strike="noStrike" dirty="0" smtClean="0">
                          <a:latin typeface="Arial"/>
                        </a:rPr>
                        <a:t>#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Java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latin typeface="Arial"/>
                        </a:rPr>
                        <a:t>VB.NET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smtClean="0">
                          <a:latin typeface="Arial"/>
                        </a:rPr>
                        <a:t>C</a:t>
                      </a:r>
                      <a:r>
                        <a:rPr lang="en-US" altLang="zh-CN" sz="1000" b="0" i="0" u="none" strike="noStrike" dirty="0" smtClean="0">
                          <a:latin typeface="Arial"/>
                        </a:rPr>
                        <a:t>++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b="0" i="0" u="none" strike="noStrike" dirty="0">
                          <a:latin typeface="Arial"/>
                        </a:rPr>
                        <a:t>其它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9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Script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SAP</a:t>
                      </a:r>
                      <a:br>
                        <a:rPr lang="en-US" sz="1000" b="0" i="0" u="none" strike="noStrike" dirty="0">
                          <a:latin typeface="Arial"/>
                        </a:rPr>
                      </a:br>
                      <a:r>
                        <a:rPr lang="en-US" sz="1000" b="0" i="0" u="none" strike="noStrike" dirty="0">
                          <a:latin typeface="Arial"/>
                        </a:rPr>
                        <a:t>(ABAP)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VF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BCB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Oracle Suit</a:t>
                      </a:r>
                      <a:br>
                        <a:rPr lang="en-US" sz="1000" b="0" i="0" u="none" strike="noStrike" dirty="0">
                          <a:latin typeface="Arial"/>
                        </a:rPr>
                      </a:br>
                      <a:r>
                        <a:rPr lang="en-US" sz="1000" b="0" i="0" u="none" strike="noStrike" dirty="0">
                          <a:latin typeface="Arial"/>
                        </a:rPr>
                        <a:t>(Developer2000)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latin typeface="Arial"/>
                        </a:rPr>
                        <a:t>IBM AS400</a:t>
                      </a:r>
                      <a:br>
                        <a:rPr lang="en-US" sz="1000" b="0" i="0" u="none" strike="noStrike" dirty="0">
                          <a:latin typeface="Arial"/>
                        </a:rPr>
                      </a:br>
                      <a:r>
                        <a:rPr lang="en-US" sz="1000" b="0" i="0" u="none" strike="noStrike" dirty="0">
                          <a:latin typeface="Arial"/>
                        </a:rPr>
                        <a:t>RPG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4429156" cy="654032"/>
          </a:xfrm>
        </p:spPr>
        <p:txBody>
          <a:bodyPr/>
          <a:lstStyle/>
          <a:p>
            <a:pPr algn="l"/>
            <a:r>
              <a:rPr lang="zh-CN" altLang="en-US" b="1" dirty="0" smtClean="0"/>
              <a:t>技术升级</a:t>
            </a:r>
            <a:r>
              <a:rPr lang="ja-JP" altLang="zh-CN" b="1" dirty="0" smtClean="0"/>
              <a:t>总体情况</a:t>
            </a:r>
            <a:endParaRPr lang="en-US" altLang="ja-JP" b="1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214422"/>
            <a:ext cx="8358246" cy="4383087"/>
          </a:xfrm>
        </p:spPr>
        <p:txBody>
          <a:bodyPr>
            <a:normAutofit lnSpcReduction="10000"/>
          </a:bodyPr>
          <a:lstStyle/>
          <a:p>
            <a:pPr lvl="0"/>
            <a:r>
              <a:rPr lang="zh-CN" altLang="zh-CN" sz="2400" dirty="0" smtClean="0"/>
              <a:t>升级原代理软件为代理服务。</a:t>
            </a:r>
            <a:endParaRPr lang="en-US" altLang="zh-CN" sz="2400" dirty="0" smtClean="0"/>
          </a:p>
          <a:p>
            <a:pPr lvl="0"/>
            <a:endParaRPr lang="zh-CN" altLang="zh-CN" sz="2400" dirty="0" smtClean="0"/>
          </a:p>
          <a:p>
            <a:pPr lvl="0"/>
            <a:r>
              <a:rPr lang="zh-CN" altLang="zh-CN" sz="2400" dirty="0" smtClean="0"/>
              <a:t>在原有计算机备案的基础之上，增加</a:t>
            </a:r>
            <a:r>
              <a:rPr lang="en-US" altLang="zh-CN" sz="2400" dirty="0" smtClean="0"/>
              <a:t>U</a:t>
            </a:r>
            <a:r>
              <a:rPr lang="zh-CN" altLang="zh-CN" sz="2400" dirty="0" smtClean="0"/>
              <a:t>盾校验。</a:t>
            </a:r>
            <a:endParaRPr lang="en-US" altLang="zh-CN" sz="2400" dirty="0" smtClean="0"/>
          </a:p>
          <a:p>
            <a:pPr lvl="0"/>
            <a:endParaRPr lang="zh-CN" altLang="zh-CN" sz="2400" dirty="0" smtClean="0"/>
          </a:p>
          <a:p>
            <a:pPr lvl="0"/>
            <a:r>
              <a:rPr lang="zh-CN" altLang="zh-CN" sz="2400" dirty="0" smtClean="0"/>
              <a:t>增加了网络服务</a:t>
            </a:r>
            <a:r>
              <a:rPr lang="en-US" altLang="zh-CN" sz="2400" dirty="0" smtClean="0"/>
              <a:t>(Web</a:t>
            </a:r>
            <a:r>
              <a:rPr lang="zh-CN" altLang="en-US" sz="2400" dirty="0" smtClean="0"/>
              <a:t> </a:t>
            </a:r>
            <a:r>
              <a:rPr lang="en-US" altLang="zh-CN" sz="2400" dirty="0" smtClean="0"/>
              <a:t>Service)</a:t>
            </a:r>
            <a:r>
              <a:rPr lang="zh-CN" altLang="zh-CN" sz="2400" dirty="0" smtClean="0"/>
              <a:t>上传接口的方式。</a:t>
            </a:r>
            <a:endParaRPr lang="en-US" altLang="zh-CN" sz="2400" dirty="0" smtClean="0"/>
          </a:p>
          <a:p>
            <a:pPr lvl="0"/>
            <a:endParaRPr lang="zh-CN" altLang="zh-CN" sz="2400" dirty="0" smtClean="0"/>
          </a:p>
          <a:p>
            <a:pPr lvl="0"/>
            <a:r>
              <a:rPr lang="zh-CN" altLang="zh-CN" sz="2400" dirty="0" smtClean="0"/>
              <a:t>原</a:t>
            </a:r>
            <a:r>
              <a:rPr lang="en-US" altLang="zh-CN" sz="2400" dirty="0" smtClean="0"/>
              <a:t>XML</a:t>
            </a:r>
            <a:r>
              <a:rPr lang="zh-CN" altLang="zh-CN" sz="2400" dirty="0" smtClean="0"/>
              <a:t>文档上传方式重新命名为兼容模式</a:t>
            </a:r>
            <a:endParaRPr lang="en-US" altLang="zh-CN" sz="2400" dirty="0" smtClean="0"/>
          </a:p>
          <a:p>
            <a:pPr lvl="0"/>
            <a:endParaRPr lang="en-US" altLang="zh-CN" sz="2400" dirty="0" smtClean="0"/>
          </a:p>
          <a:p>
            <a:pPr lvl="0"/>
            <a:r>
              <a:rPr lang="zh-CN" altLang="zh-CN" sz="2400" dirty="0" smtClean="0"/>
              <a:t>添加“</a:t>
            </a:r>
            <a:r>
              <a:rPr lang="zh-CN" altLang="zh-CN" sz="2400" dirty="0" smtClean="0">
                <a:solidFill>
                  <a:schemeClr val="accent6">
                    <a:lumMod val="75000"/>
                  </a:schemeClr>
                </a:solidFill>
              </a:rPr>
              <a:t>产品号</a:t>
            </a:r>
            <a:r>
              <a:rPr lang="zh-CN" altLang="zh-CN" sz="2400" dirty="0" smtClean="0"/>
              <a:t>”</a:t>
            </a:r>
            <a:r>
              <a:rPr lang="en-US" altLang="zh-CN" sz="2400" dirty="0" smtClean="0"/>
              <a:t>,</a:t>
            </a:r>
            <a:r>
              <a:rPr lang="zh-CN" altLang="zh-CN" sz="2400" dirty="0" smtClean="0"/>
              <a:t>“</a:t>
            </a:r>
            <a:r>
              <a:rPr lang="zh-CN" altLang="zh-CN" sz="2400" dirty="0" smtClean="0">
                <a:solidFill>
                  <a:schemeClr val="accent6">
                    <a:lumMod val="75000"/>
                  </a:schemeClr>
                </a:solidFill>
              </a:rPr>
              <a:t>批次</a:t>
            </a:r>
            <a:r>
              <a:rPr lang="zh-CN" altLang="zh-CN" sz="2400" dirty="0" smtClean="0"/>
              <a:t>”</a:t>
            </a:r>
            <a:r>
              <a:rPr lang="en-US" altLang="zh-CN" sz="2400" dirty="0" smtClean="0"/>
              <a:t>,</a:t>
            </a:r>
            <a:r>
              <a:rPr lang="zh-CN" altLang="zh-CN" sz="2400" dirty="0" smtClean="0"/>
              <a:t>“</a:t>
            </a:r>
            <a:r>
              <a:rPr lang="zh-CN" altLang="zh-CN" sz="2400" dirty="0" smtClean="0">
                <a:solidFill>
                  <a:schemeClr val="accent6">
                    <a:lumMod val="75000"/>
                  </a:schemeClr>
                </a:solidFill>
              </a:rPr>
              <a:t>公告生效日期</a:t>
            </a:r>
            <a:r>
              <a:rPr lang="zh-CN" altLang="zh-CN" sz="2400" dirty="0" smtClean="0"/>
              <a:t>”</a:t>
            </a:r>
            <a:r>
              <a:rPr lang="en-US" altLang="zh-CN" sz="2400" dirty="0" smtClean="0"/>
              <a:t>,</a:t>
            </a:r>
            <a:r>
              <a:rPr lang="zh-CN" altLang="zh-CN" sz="2400" dirty="0" smtClean="0"/>
              <a:t>“</a:t>
            </a:r>
            <a:r>
              <a:rPr lang="zh-CN" altLang="zh-CN" sz="2400" dirty="0" smtClean="0">
                <a:solidFill>
                  <a:schemeClr val="accent6">
                    <a:lumMod val="75000"/>
                  </a:schemeClr>
                </a:solidFill>
              </a:rPr>
              <a:t>纸张编号</a:t>
            </a:r>
            <a:r>
              <a:rPr lang="zh-CN" altLang="zh-CN" sz="2400" dirty="0" smtClean="0"/>
              <a:t>”（选填）</a:t>
            </a:r>
            <a:r>
              <a:rPr lang="en-US" altLang="zh-CN" sz="2400" dirty="0" smtClean="0"/>
              <a:t>,</a:t>
            </a:r>
            <a:r>
              <a:rPr lang="zh-CN" altLang="zh-CN" sz="2400" dirty="0" smtClean="0"/>
              <a:t>“</a:t>
            </a:r>
            <a:r>
              <a:rPr lang="zh-CN" altLang="zh-CN" sz="2400" dirty="0" smtClean="0">
                <a:solidFill>
                  <a:schemeClr val="accent6">
                    <a:lumMod val="75000"/>
                  </a:schemeClr>
                </a:solidFill>
              </a:rPr>
              <a:t>打印唯一码</a:t>
            </a:r>
            <a:r>
              <a:rPr lang="zh-CN" altLang="zh-CN" sz="2400" dirty="0" smtClean="0"/>
              <a:t>”数据</a:t>
            </a:r>
            <a:r>
              <a:rPr lang="zh-CN" altLang="en-US" sz="2400" dirty="0" smtClean="0"/>
              <a:t>字段</a:t>
            </a:r>
            <a:r>
              <a:rPr lang="zh-CN" altLang="zh-CN" sz="2400" dirty="0" smtClean="0"/>
              <a:t>以适应新的管理要求。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升级新增数据字段填写说明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32" y="1331929"/>
            <a:ext cx="8229600" cy="4383087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dirty="0" smtClean="0"/>
              <a:t>公告产品号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公告批次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公告生效日期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纸张编号（选填）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 smtClean="0"/>
              <a:t>打印唯一码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代理服务的安装及使用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10" y="1643050"/>
            <a:ext cx="6300774" cy="500066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代理服务的安装及使用演示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8707" y="2786058"/>
            <a:ext cx="26574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215238" cy="654032"/>
          </a:xfrm>
        </p:spPr>
        <p:txBody>
          <a:bodyPr/>
          <a:lstStyle/>
          <a:p>
            <a:r>
              <a:rPr lang="zh-CN" altLang="zh-CN" sz="3600" b="1" dirty="0" smtClean="0"/>
              <a:t>合格证上传代理服务模式简介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5786" y="1571612"/>
            <a:ext cx="7943848" cy="4240211"/>
          </a:xfrm>
        </p:spPr>
        <p:txBody>
          <a:bodyPr/>
          <a:lstStyle/>
          <a:p>
            <a:r>
              <a:rPr lang="zh-CN" altLang="zh-CN" b="1" dirty="0" smtClean="0"/>
              <a:t>网络服务（</a:t>
            </a:r>
            <a:r>
              <a:rPr lang="en-US" altLang="zh-CN" b="1" dirty="0" smtClean="0"/>
              <a:t>Web Service</a:t>
            </a:r>
            <a:r>
              <a:rPr lang="zh-CN" altLang="zh-CN" b="1" dirty="0" smtClean="0"/>
              <a:t>）模式</a:t>
            </a:r>
            <a:endParaRPr lang="en-US" altLang="zh-CN" b="1" dirty="0" smtClean="0"/>
          </a:p>
          <a:p>
            <a:endParaRPr lang="en-US" altLang="zh-CN" b="1" dirty="0" smtClean="0"/>
          </a:p>
          <a:p>
            <a:r>
              <a:rPr lang="zh-CN" altLang="zh-CN" b="1" dirty="0" smtClean="0"/>
              <a:t>兼容模式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模</a:t>
            </a:r>
            <a:r>
              <a:rPr lang="zh-CN" altLang="zh-CN" b="1" dirty="0" smtClean="0"/>
              <a:t>式综合比较</a:t>
            </a:r>
            <a:endParaRPr lang="zh-CN" altLang="en-US" b="1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28662" y="1214421"/>
          <a:ext cx="7572428" cy="4714909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733607"/>
                <a:gridCol w="2771463"/>
                <a:gridCol w="3067358"/>
              </a:tblGrid>
              <a:tr h="4286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FFFFFF"/>
                          </a:solidFill>
                          <a:latin typeface="Times New Roman"/>
                          <a:ea typeface="宋体"/>
                        </a:rPr>
                        <a:t>内容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FFFFFF"/>
                          </a:solidFill>
                          <a:latin typeface="Times New Roman"/>
                          <a:ea typeface="宋体"/>
                        </a:rPr>
                        <a:t>网络服务模式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solidFill>
                            <a:srgbClr val="FFFFFF"/>
                          </a:solidFill>
                          <a:latin typeface="Times New Roman"/>
                          <a:ea typeface="宋体"/>
                        </a:rPr>
                        <a:t>XML</a:t>
                      </a:r>
                      <a:r>
                        <a:rPr lang="zh-CN" sz="1050" kern="100" dirty="0">
                          <a:solidFill>
                            <a:srgbClr val="FFFFFF"/>
                          </a:solidFill>
                          <a:latin typeface="Times New Roman"/>
                          <a:ea typeface="宋体"/>
                        </a:rPr>
                        <a:t>文档兼容模式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标准规范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Times New Roman"/>
                          <a:ea typeface="宋体"/>
                        </a:rPr>
                        <a:t>SOAP 1.1/1.2</a:t>
                      </a:r>
                      <a:r>
                        <a:rPr lang="zh-CN" sz="1050" kern="100" dirty="0">
                          <a:latin typeface="Times New Roman"/>
                          <a:ea typeface="宋体"/>
                        </a:rPr>
                        <a:t>规范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自定义</a:t>
                      </a:r>
                      <a:r>
                        <a:rPr lang="en-US" sz="1050" kern="100">
                          <a:latin typeface="Times New Roman"/>
                          <a:ea typeface="宋体"/>
                        </a:rPr>
                        <a:t>XML</a:t>
                      </a:r>
                      <a:r>
                        <a:rPr lang="zh-CN" sz="1050" kern="100">
                          <a:latin typeface="Times New Roman"/>
                          <a:ea typeface="宋体"/>
                        </a:rPr>
                        <a:t>格式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性能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Times New Roman"/>
                          <a:ea typeface="宋体"/>
                        </a:rPr>
                        <a:t>具备成熟解析模块</a:t>
                      </a:r>
                      <a:r>
                        <a:rPr lang="zh-CN" sz="1050" kern="100" dirty="0" smtClean="0">
                          <a:latin typeface="Times New Roman"/>
                          <a:ea typeface="宋体"/>
                        </a:rPr>
                        <a:t>，</a:t>
                      </a:r>
                      <a:r>
                        <a:rPr lang="zh-CN" altLang="en-US" sz="1050" kern="100" dirty="0" smtClean="0">
                          <a:latin typeface="Times New Roman"/>
                          <a:ea typeface="宋体"/>
                        </a:rPr>
                        <a:t>性能</a:t>
                      </a:r>
                      <a:r>
                        <a:rPr lang="zh-CN" sz="1050" kern="100" dirty="0" smtClean="0">
                          <a:latin typeface="Times New Roman"/>
                          <a:ea typeface="宋体"/>
                        </a:rPr>
                        <a:t>高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Times New Roman"/>
                          <a:ea typeface="宋体"/>
                        </a:rPr>
                        <a:t>自定义解析模块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系统构建方式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基于</a:t>
                      </a:r>
                      <a:r>
                        <a:rPr lang="en-US" sz="1050" kern="100">
                          <a:latin typeface="Times New Roman"/>
                          <a:ea typeface="宋体"/>
                        </a:rPr>
                        <a:t>SOA</a:t>
                      </a:r>
                      <a:r>
                        <a:rPr lang="zh-CN" sz="1050" kern="100">
                          <a:latin typeface="Times New Roman"/>
                          <a:ea typeface="宋体"/>
                        </a:rPr>
                        <a:t>面向服务架构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Times New Roman"/>
                          <a:ea typeface="宋体"/>
                        </a:rPr>
                        <a:t>基于文件交换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编程工具支持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非常广泛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基于</a:t>
                      </a:r>
                      <a:r>
                        <a:rPr lang="en-US" sz="1050" kern="100">
                          <a:latin typeface="Times New Roman"/>
                          <a:ea typeface="宋体"/>
                        </a:rPr>
                        <a:t>DOM</a:t>
                      </a:r>
                      <a:r>
                        <a:rPr lang="zh-CN" sz="1050" kern="100">
                          <a:latin typeface="Times New Roman"/>
                          <a:ea typeface="宋体"/>
                        </a:rPr>
                        <a:t>模型开发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开发难度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高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其他系统介入难度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非常高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开发工作量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大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升级难度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需替代原系统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对原系统进行小量修改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572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</a:rPr>
                        <a:t>可通过数据中心查询获得的信息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Times New Roman"/>
                          <a:ea typeface="宋体"/>
                        </a:rPr>
                        <a:t>多（详见服务文档说明）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Times New Roman"/>
                          <a:ea typeface="宋体"/>
                        </a:rPr>
                        <a:t>原有信息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643998" cy="654032"/>
          </a:xfrm>
        </p:spPr>
        <p:txBody>
          <a:bodyPr/>
          <a:lstStyle/>
          <a:p>
            <a:r>
              <a:rPr lang="zh-CN" altLang="en-US" sz="3600" dirty="0" smtClean="0"/>
              <a:t>网络</a:t>
            </a:r>
            <a:r>
              <a:rPr lang="zh-CN" altLang="zh-CN" sz="3600" dirty="0" smtClean="0"/>
              <a:t>服务</a:t>
            </a:r>
            <a:r>
              <a:rPr lang="zh-CN" altLang="en-US" sz="3600" dirty="0" smtClean="0"/>
              <a:t>模式</a:t>
            </a:r>
            <a:r>
              <a:rPr lang="zh-CN" altLang="zh-CN" sz="3600" dirty="0" smtClean="0"/>
              <a:t>说明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网络服务是遵循</a:t>
            </a:r>
            <a:r>
              <a:rPr lang="en-US" altLang="zh-CN" dirty="0" smtClean="0"/>
              <a:t>SOAP</a:t>
            </a:r>
            <a:r>
              <a:rPr lang="zh-CN" altLang="en-US" dirty="0" smtClean="0"/>
              <a:t>协议的远程调用规范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网络服务被几乎所有高级编程环境支持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合格证上传代理服务</a:t>
            </a:r>
            <a:r>
              <a:rPr lang="zh-CN" altLang="zh-CN" dirty="0" smtClean="0"/>
              <a:t>提供</a:t>
            </a:r>
            <a:r>
              <a:rPr lang="en-US" altLang="zh-CN" dirty="0" smtClean="0"/>
              <a:t>SOAP 1.1</a:t>
            </a:r>
            <a:r>
              <a:rPr lang="zh-CN" altLang="zh-CN" dirty="0" smtClean="0"/>
              <a:t>及</a:t>
            </a:r>
            <a:r>
              <a:rPr lang="en-US" altLang="zh-CN" dirty="0" smtClean="0"/>
              <a:t>1.2</a:t>
            </a:r>
            <a:r>
              <a:rPr lang="zh-CN" altLang="zh-CN" dirty="0" smtClean="0"/>
              <a:t>标准接口</a:t>
            </a:r>
            <a:r>
              <a:rPr lang="zh-CN" altLang="en-US" dirty="0" smtClean="0"/>
              <a:t>。</a:t>
            </a:r>
            <a:r>
              <a:rPr lang="zh-CN" altLang="zh-CN" dirty="0" smtClean="0"/>
              <a:t>实现上传，补传，撤销，修改和查询操作。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664</Words>
  <Application>Microsoft Office PowerPoint</Application>
  <PresentationFormat>全屏显示(4:3)</PresentationFormat>
  <Paragraphs>162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幻灯片 1</vt:lpstr>
      <vt:lpstr>概述</vt:lpstr>
      <vt:lpstr>机动车企业二次开发技术线路调查结果</vt:lpstr>
      <vt:lpstr>技术升级总体情况</vt:lpstr>
      <vt:lpstr>升级新增数据字段填写说明</vt:lpstr>
      <vt:lpstr>代理服务的安装及使用</vt:lpstr>
      <vt:lpstr>合格证上传代理服务模式简介</vt:lpstr>
      <vt:lpstr>模式综合比较</vt:lpstr>
      <vt:lpstr>网络服务模式说明</vt:lpstr>
      <vt:lpstr>网络服务模式说明</vt:lpstr>
      <vt:lpstr>网络服务模式说明</vt:lpstr>
      <vt:lpstr>兼容模式说明</vt:lpstr>
      <vt:lpstr>兼容模式说明</vt:lpstr>
      <vt:lpstr>兼容模式说明</vt:lpstr>
      <vt:lpstr>兼容模式说明</vt:lpstr>
      <vt:lpstr>代理服务使用的相关说明</vt:lpstr>
      <vt:lpstr>常见问题</vt:lpstr>
      <vt:lpstr>谢      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机动车合格证信息上传系统 二次开发接口升级说明 </dc:title>
  <dc:creator>程明</dc:creator>
  <cp:lastModifiedBy>程明</cp:lastModifiedBy>
  <cp:revision>47</cp:revision>
  <dcterms:created xsi:type="dcterms:W3CDTF">2009-08-05T01:15:24Z</dcterms:created>
  <dcterms:modified xsi:type="dcterms:W3CDTF">2009-08-21T02:10:56Z</dcterms:modified>
</cp:coreProperties>
</file>