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34FDD-FDB5-4635-A174-FC0E57D5F4F9}" type="datetimeFigureOut">
              <a:rPr lang="zh-CN" altLang="en-US" smtClean="0"/>
              <a:pPr/>
              <a:t>2009/8/20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50B55-2F9D-457C-B80D-0B79A17BB8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update.autoidc.cn/UGardianUpdate.asmx?WSDL" TargetMode="External"/><Relationship Id="rId2" Type="http://schemas.openxmlformats.org/officeDocument/2006/relationships/hyperlink" Target="http://update.autoidc.cn/UGardianUpdate.asm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57422" y="2786066"/>
            <a:ext cx="4643470" cy="1143000"/>
          </a:xfrm>
        </p:spPr>
        <p:txBody>
          <a:bodyPr>
            <a:no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盾信息安全系统</a:t>
            </a:r>
            <a:r>
              <a:rPr lang="en-US" altLang="zh-CN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3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二次开发说明</a:t>
            </a:r>
            <a:endParaRPr lang="zh-CN" altLang="en-US" sz="3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6357958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国家机动车数据中心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盾刷新模式比较</a:t>
            </a:r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785786" y="1142982"/>
          <a:ext cx="7715304" cy="4293896"/>
        </p:xfrm>
        <a:graphic>
          <a:graphicData uri="http://schemas.openxmlformats.org/drawingml/2006/table">
            <a:tbl>
              <a:tblPr/>
              <a:tblGrid>
                <a:gridCol w="1894875"/>
                <a:gridCol w="2822849"/>
                <a:gridCol w="2997580"/>
              </a:tblGrid>
              <a:tr h="95250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  <a:cs typeface="Times New Roman"/>
                        </a:rPr>
                        <a:t>刷新模式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  <a:cs typeface="Times New Roman"/>
                        </a:rPr>
                        <a:t>项目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精简模式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证书模式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762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系统结构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单一系统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由刷新及证书申请两部分构成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U</a:t>
                      </a: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盾驱动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需要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刷新端需要，证书申请端不需要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U</a:t>
                      </a: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盾接口</a:t>
                      </a: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U_Gardian.dll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  <a:cs typeface="Times New Roman"/>
                        </a:rPr>
                        <a:t>需要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刷新端需要，证书申请端不需要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证书服务申请接口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不需要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需要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合格证上传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用户名及口令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 smtClean="0">
                          <a:latin typeface="Calibri"/>
                          <a:ea typeface="宋体"/>
                          <a:cs typeface="Times New Roman"/>
                        </a:rPr>
                        <a:t>需要</a:t>
                      </a:r>
                      <a:r>
                        <a:rPr lang="zh-CN" altLang="en-US" sz="1050" kern="100" dirty="0" smtClean="0">
                          <a:latin typeface="Calibri"/>
                          <a:ea typeface="宋体"/>
                          <a:cs typeface="Times New Roman"/>
                        </a:rPr>
                        <a:t>，也可通过合格证数据中心网站分配额外的刷新用户名，每</a:t>
                      </a:r>
                      <a:r>
                        <a:rPr lang="en-US" altLang="zh-CN" sz="1050" kern="100" dirty="0" smtClean="0">
                          <a:latin typeface="Calibri"/>
                          <a:ea typeface="宋体"/>
                          <a:cs typeface="Times New Roman"/>
                        </a:rPr>
                        <a:t>U</a:t>
                      </a:r>
                      <a:r>
                        <a:rPr lang="zh-CN" altLang="en-US" sz="1050" kern="100" dirty="0" smtClean="0">
                          <a:latin typeface="Calibri"/>
                          <a:ea typeface="宋体"/>
                          <a:cs typeface="Times New Roman"/>
                        </a:rPr>
                        <a:t>盾可指定</a:t>
                      </a:r>
                      <a:r>
                        <a:rPr lang="en-US" altLang="zh-CN" sz="1050" kern="100" dirty="0" smtClean="0">
                          <a:latin typeface="Calibri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altLang="en-US" sz="1050" kern="100" dirty="0" smtClean="0">
                          <a:latin typeface="Calibri"/>
                          <a:ea typeface="宋体"/>
                          <a:cs typeface="Times New Roman"/>
                        </a:rPr>
                        <a:t>个刷新用户名，刷新用户名只能用来刷新</a:t>
                      </a:r>
                      <a:r>
                        <a:rPr lang="en-US" altLang="zh-CN" sz="1050" kern="100" dirty="0" smtClean="0">
                          <a:latin typeface="Calibri"/>
                          <a:ea typeface="宋体"/>
                          <a:cs typeface="Times New Roman"/>
                        </a:rPr>
                        <a:t>U</a:t>
                      </a:r>
                      <a:r>
                        <a:rPr lang="zh-CN" altLang="en-US" sz="1050" kern="100" dirty="0" smtClean="0">
                          <a:latin typeface="Calibri"/>
                          <a:ea typeface="宋体"/>
                          <a:cs typeface="Times New Roman"/>
                        </a:rPr>
                        <a:t>盾，不能进行数据上传操作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  <a:cs typeface="Times New Roman"/>
                        </a:rPr>
                        <a:t>刷新端不需要，证书申请</a:t>
                      </a:r>
                      <a:r>
                        <a:rPr lang="zh-CN" sz="1050" kern="100" dirty="0" smtClean="0">
                          <a:latin typeface="Calibri"/>
                          <a:ea typeface="宋体"/>
                          <a:cs typeface="Times New Roman"/>
                        </a:rPr>
                        <a:t>端</a:t>
                      </a:r>
                      <a:r>
                        <a:rPr lang="zh-CN" altLang="en-US" sz="1050" kern="100" dirty="0" smtClean="0">
                          <a:latin typeface="Calibri"/>
                          <a:ea typeface="宋体"/>
                          <a:cs typeface="Times New Roman"/>
                        </a:rPr>
                        <a:t>同精简模式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盾开发接口库说明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00034" y="1357298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U_Gardian.dll ActiveX Library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盾开发套件的最主要构成部分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该组件实现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COM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接口</a:t>
            </a:r>
            <a:r>
              <a:rPr lang="en-US" altLang="zh-CN" sz="1600" dirty="0" err="1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IUGardian</a:t>
            </a:r>
            <a:endParaRPr lang="zh-CN" altLang="en-US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357290" y="2643182"/>
          <a:ext cx="5411470" cy="2160270"/>
        </p:xfrm>
        <a:graphic>
          <a:graphicData uri="http://schemas.openxmlformats.org/drawingml/2006/table">
            <a:tbl>
              <a:tblPr/>
              <a:tblGrid>
                <a:gridCol w="996950"/>
                <a:gridCol w="1149985"/>
                <a:gridCol w="1792605"/>
                <a:gridCol w="617220"/>
                <a:gridCol w="85471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  <a:cs typeface="Times New Roman"/>
                        </a:rPr>
                        <a:t>属性名称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Calibri"/>
                          <a:ea typeface="宋体"/>
                          <a:cs typeface="Times New Roman"/>
                        </a:rPr>
                        <a:t>  </a:t>
                      </a:r>
                      <a:r>
                        <a:rPr lang="zh-CN" sz="1050" kern="100" dirty="0">
                          <a:latin typeface="Calibri"/>
                          <a:ea typeface="宋体"/>
                          <a:cs typeface="Times New Roman"/>
                        </a:rPr>
                        <a:t>属性类型</a:t>
                      </a:r>
                      <a:r>
                        <a:rPr lang="en-US" sz="1050" kern="100" dirty="0">
                          <a:latin typeface="Calibri"/>
                          <a:ea typeface="宋体"/>
                          <a:cs typeface="Times New Roman"/>
                        </a:rPr>
                        <a:t/>
                      </a:r>
                      <a:br>
                        <a:rPr lang="en-US" sz="1050" kern="100" dirty="0">
                          <a:latin typeface="Calibri"/>
                          <a:ea typeface="宋体"/>
                          <a:cs typeface="Times New Roman"/>
                        </a:rPr>
                      </a:br>
                      <a:r>
                        <a:rPr lang="zh-CN" sz="1050" kern="100" dirty="0">
                          <a:latin typeface="Calibri"/>
                          <a:ea typeface="宋体"/>
                          <a:cs typeface="Times New Roman"/>
                        </a:rPr>
                        <a:t>（</a:t>
                      </a:r>
                      <a:r>
                        <a:rPr lang="en-US" sz="1050" kern="100" dirty="0">
                          <a:latin typeface="Calibri"/>
                          <a:ea typeface="宋体"/>
                          <a:cs typeface="Times New Roman"/>
                        </a:rPr>
                        <a:t>COM</a:t>
                      </a:r>
                      <a:r>
                        <a:rPr lang="zh-CN" sz="1050" kern="100" dirty="0">
                          <a:latin typeface="Calibri"/>
                          <a:ea typeface="宋体"/>
                          <a:cs typeface="Times New Roman"/>
                        </a:rPr>
                        <a:t>描述）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描述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方向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备注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UID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BSTR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U</a:t>
                      </a: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盾唯一标示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读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重要属性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EnableProxy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VARIANT_BOOL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本地网络连接是否使用代理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读</a:t>
                      </a: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/</a:t>
                      </a: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写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ProxyAddress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BSTR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本地网络连接代理地址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读</a:t>
                      </a: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/</a:t>
                      </a: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写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ProxyPort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long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本地网络连接代理端口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读</a:t>
                      </a: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/</a:t>
                      </a: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写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ProxyUsername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BSTR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本地网络连接代理用户名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读</a:t>
                      </a: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/</a:t>
                      </a: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写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ProxyPassword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BSTR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本地网络连接代理密码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读</a:t>
                      </a: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/</a:t>
                      </a: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写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 err="1">
                          <a:latin typeface="Calibri"/>
                          <a:ea typeface="宋体"/>
                          <a:cs typeface="Times New Roman"/>
                        </a:rPr>
                        <a:t>ProxyDomain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Calibri"/>
                          <a:ea typeface="宋体"/>
                          <a:cs typeface="Times New Roman"/>
                        </a:rPr>
                        <a:t>BSTR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  <a:cs typeface="Times New Roman"/>
                        </a:rPr>
                        <a:t>本地网络连接代理域</a:t>
                      </a:r>
                      <a:endParaRPr lang="zh-CN" sz="105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读</a:t>
                      </a:r>
                      <a:r>
                        <a:rPr lang="en-US" sz="1050" kern="100">
                          <a:latin typeface="Calibri"/>
                          <a:ea typeface="宋体"/>
                          <a:cs typeface="Times New Roman"/>
                        </a:rPr>
                        <a:t>/</a:t>
                      </a:r>
                      <a:r>
                        <a:rPr lang="zh-CN" sz="1050" kern="100">
                          <a:latin typeface="Calibri"/>
                          <a:ea typeface="宋体"/>
                          <a:cs typeface="Times New Roman"/>
                        </a:rPr>
                        <a:t>写</a:t>
                      </a:r>
                      <a:endParaRPr lang="zh-CN" sz="105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kern="1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500034" y="2143116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CN" sz="1600" dirty="0" err="1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IUGardian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接口 属性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盾开发接口库说明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00034" y="1142984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CN" sz="1600" dirty="0" err="1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IUGardian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接口 方法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428728" y="2500306"/>
          <a:ext cx="5562600" cy="1440180"/>
        </p:xfrm>
        <a:graphic>
          <a:graphicData uri="http://schemas.openxmlformats.org/drawingml/2006/table">
            <a:tbl>
              <a:tblPr/>
              <a:tblGrid>
                <a:gridCol w="789662"/>
                <a:gridCol w="1077678"/>
                <a:gridCol w="1262060"/>
                <a:gridCol w="24332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参数名称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属性类型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/>
                      </a:r>
                      <a:br>
                        <a:rPr lang="en-US" sz="1050" kern="100" dirty="0">
                          <a:latin typeface="Calibri"/>
                          <a:ea typeface="宋体"/>
                        </a:rPr>
                      </a:br>
                      <a:r>
                        <a:rPr lang="zh-CN" sz="1050" kern="100" dirty="0">
                          <a:latin typeface="Calibri"/>
                          <a:ea typeface="宋体"/>
                        </a:rPr>
                        <a:t>（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>COM</a:t>
                      </a:r>
                      <a:r>
                        <a:rPr lang="zh-CN" sz="1050" kern="100" dirty="0">
                          <a:latin typeface="Calibri"/>
                          <a:ea typeface="宋体"/>
                        </a:rPr>
                        <a:t>描述）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描述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备注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Username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BSTR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合格证上传用户名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Password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BSTR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合格证上传密码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VString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Calibri"/>
                          <a:ea typeface="宋体"/>
                        </a:rPr>
                        <a:t>BSTR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验证字串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固定字符串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Calibri"/>
                          <a:ea typeface="宋体"/>
                        </a:rPr>
                        <a:t>0ad55136-e94c-49a7-a41e-6f99c3fbddd6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428728" y="4643446"/>
          <a:ext cx="4479290" cy="720090"/>
        </p:xfrm>
        <a:graphic>
          <a:graphicData uri="http://schemas.openxmlformats.org/drawingml/2006/table">
            <a:tbl>
              <a:tblPr/>
              <a:tblGrid>
                <a:gridCol w="1352550"/>
                <a:gridCol w="1353185"/>
                <a:gridCol w="177355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属性类型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/>
                      </a:r>
                      <a:br>
                        <a:rPr lang="en-US" sz="1050" kern="100" dirty="0">
                          <a:latin typeface="Calibri"/>
                          <a:ea typeface="宋体"/>
                        </a:rPr>
                      </a:br>
                      <a:r>
                        <a:rPr lang="zh-CN" sz="1050" kern="100" dirty="0">
                          <a:latin typeface="Calibri"/>
                          <a:ea typeface="宋体"/>
                        </a:rPr>
                        <a:t>（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>COM</a:t>
                      </a:r>
                      <a:r>
                        <a:rPr lang="zh-CN" sz="1050" kern="100" dirty="0">
                          <a:latin typeface="Calibri"/>
                          <a:ea typeface="宋体"/>
                        </a:rPr>
                        <a:t>描述）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描述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备注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Calibri"/>
                          <a:ea typeface="宋体"/>
                        </a:rPr>
                        <a:t>VARIANT_BOOL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是否刷新成功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成功为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>True</a:t>
                      </a:r>
                      <a:r>
                        <a:rPr lang="zh-CN" sz="1050" kern="100" dirty="0">
                          <a:latin typeface="Calibri"/>
                          <a:ea typeface="宋体"/>
                        </a:rPr>
                        <a:t>，失败为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>False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矩形 14"/>
          <p:cNvSpPr/>
          <p:nvPr/>
        </p:nvSpPr>
        <p:spPr>
          <a:xfrm>
            <a:off x="285720" y="1661686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en-US" altLang="zh-CN" sz="1600" dirty="0" err="1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UG_Update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2910" y="2071678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输入参数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2910" y="4214818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返回值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盾开发接口库说明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00034" y="1142984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zh-CN" sz="1600" dirty="0" err="1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IUGardian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接口 方法</a:t>
            </a:r>
          </a:p>
        </p:txBody>
      </p:sp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428728" y="4643446"/>
          <a:ext cx="4479290" cy="720090"/>
        </p:xfrm>
        <a:graphic>
          <a:graphicData uri="http://schemas.openxmlformats.org/drawingml/2006/table">
            <a:tbl>
              <a:tblPr/>
              <a:tblGrid>
                <a:gridCol w="1352550"/>
                <a:gridCol w="1353185"/>
                <a:gridCol w="177355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属性类型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/>
                      </a:r>
                      <a:br>
                        <a:rPr lang="en-US" sz="1050" kern="100" dirty="0">
                          <a:latin typeface="Calibri"/>
                          <a:ea typeface="宋体"/>
                        </a:rPr>
                      </a:br>
                      <a:r>
                        <a:rPr lang="zh-CN" sz="1050" kern="100" dirty="0">
                          <a:latin typeface="Calibri"/>
                          <a:ea typeface="宋体"/>
                        </a:rPr>
                        <a:t>（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>COM</a:t>
                      </a:r>
                      <a:r>
                        <a:rPr lang="zh-CN" sz="1050" kern="100" dirty="0">
                          <a:latin typeface="Calibri"/>
                          <a:ea typeface="宋体"/>
                        </a:rPr>
                        <a:t>描述）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描述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备注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Calibri"/>
                          <a:ea typeface="宋体"/>
                        </a:rPr>
                        <a:t>VARIANT_BOOL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是否刷新成功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成功为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>True</a:t>
                      </a:r>
                      <a:r>
                        <a:rPr lang="zh-CN" sz="1050" kern="100" dirty="0">
                          <a:latin typeface="Calibri"/>
                          <a:ea typeface="宋体"/>
                        </a:rPr>
                        <a:t>，失败为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>False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矩形 13"/>
          <p:cNvSpPr/>
          <p:nvPr/>
        </p:nvSpPr>
        <p:spPr>
          <a:xfrm>
            <a:off x="285720" y="1661686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	UG_Update2</a:t>
            </a:r>
          </a:p>
        </p:txBody>
      </p:sp>
      <p:sp>
        <p:nvSpPr>
          <p:cNvPr id="15" name="矩形 14"/>
          <p:cNvSpPr/>
          <p:nvPr/>
        </p:nvSpPr>
        <p:spPr>
          <a:xfrm>
            <a:off x="642910" y="2071678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输入参数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2910" y="4214818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返回值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428728" y="2500306"/>
          <a:ext cx="5562600" cy="1200150"/>
        </p:xfrm>
        <a:graphic>
          <a:graphicData uri="http://schemas.openxmlformats.org/drawingml/2006/table">
            <a:tbl>
              <a:tblPr/>
              <a:tblGrid>
                <a:gridCol w="789662"/>
                <a:gridCol w="1077678"/>
                <a:gridCol w="1262060"/>
                <a:gridCol w="24332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参数名称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属性类型</a:t>
                      </a:r>
                      <a:r>
                        <a:rPr lang="en-US" sz="1050" kern="100">
                          <a:latin typeface="Calibri"/>
                          <a:ea typeface="宋体"/>
                        </a:rPr>
                        <a:t/>
                      </a:r>
                      <a:br>
                        <a:rPr lang="en-US" sz="1050" kern="100">
                          <a:latin typeface="Calibri"/>
                          <a:ea typeface="宋体"/>
                        </a:rPr>
                      </a:br>
                      <a:r>
                        <a:rPr lang="zh-CN" sz="1050" kern="100">
                          <a:latin typeface="Calibri"/>
                          <a:ea typeface="宋体"/>
                        </a:rPr>
                        <a:t>（</a:t>
                      </a:r>
                      <a:r>
                        <a:rPr lang="en-US" sz="1050" kern="100">
                          <a:latin typeface="Calibri"/>
                          <a:ea typeface="宋体"/>
                        </a:rPr>
                        <a:t>COM</a:t>
                      </a:r>
                      <a:r>
                        <a:rPr lang="zh-CN" sz="1050" kern="100">
                          <a:latin typeface="Calibri"/>
                          <a:ea typeface="宋体"/>
                        </a:rPr>
                        <a:t>描述）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描述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备注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UKey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BSTR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合格证刷新证书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由证书服务获得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VString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BSTR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验证字串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固定字符串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Calibri"/>
                          <a:ea typeface="宋体"/>
                        </a:rPr>
                        <a:t>53080c0f-bc44-46b7-99ba-e735bed454f0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盾证书刷新服务说明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1643050"/>
            <a:ext cx="82153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盾证书服务是由数据中心提供的</a:t>
            </a:r>
            <a:r>
              <a:rPr lang="en-US" altLang="zh-CN" sz="1600" dirty="0" err="1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WebService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服务接口，开发者可通过提供合格证上传用户名及口令获取指定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盾的刷新证书串，以供</a:t>
            </a:r>
            <a:r>
              <a:rPr lang="en-US" altLang="zh-CN" sz="1600" dirty="0" err="1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IUGardian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UG_Update2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方法使用。</a:t>
            </a:r>
          </a:p>
          <a:p>
            <a:endParaRPr lang="zh-CN" altLang="en-US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472" y="3000372"/>
            <a:ext cx="69941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服务地址：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  <a:hlinkClick r:id="rId2"/>
              </a:rPr>
              <a:t>http://update.autoidc.cn/UGardianUpdate.asmx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在线服务描述：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  <a:cs typeface="Times New Roman" pitchFamily="18" charset="0"/>
                <a:hlinkClick r:id="rId3"/>
              </a:rPr>
              <a:t>http://update.autoidc.cn/UGardianUpdate.asmx?WSDL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盾证书刷新服务说明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0034" y="1142984"/>
            <a:ext cx="8286808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zh-CN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服务方法名称：</a:t>
            </a:r>
            <a:r>
              <a:rPr lang="en-US" altLang="zh-CN" sz="16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http://service.vidc.info/ugardianupdate/UGardianUpdate</a:t>
            </a:r>
            <a:endParaRPr lang="zh-CN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zh-CN" altLang="en-US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10" y="1785926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输入参数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2910" y="4214818"/>
            <a:ext cx="82868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altLang="zh-CN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r>
              <a:rPr lang="zh-CN" altLang="en-US" sz="1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返回值</a:t>
            </a:r>
            <a:endParaRPr lang="en-US" altLang="zh-CN" sz="16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1428728" y="2285992"/>
          <a:ext cx="5562600" cy="1680210"/>
        </p:xfrm>
        <a:graphic>
          <a:graphicData uri="http://schemas.openxmlformats.org/drawingml/2006/table">
            <a:tbl>
              <a:tblPr/>
              <a:tblGrid>
                <a:gridCol w="789662"/>
                <a:gridCol w="1077678"/>
                <a:gridCol w="1262060"/>
                <a:gridCol w="24332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参数名称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属性类型</a:t>
                      </a:r>
                      <a:r>
                        <a:rPr lang="en-US" sz="1050" kern="100">
                          <a:latin typeface="Calibri"/>
                          <a:ea typeface="宋体"/>
                        </a:rPr>
                        <a:t/>
                      </a:r>
                      <a:br>
                        <a:rPr lang="en-US" sz="1050" kern="100">
                          <a:latin typeface="Calibri"/>
                          <a:ea typeface="宋体"/>
                        </a:rPr>
                      </a:br>
                      <a:r>
                        <a:rPr lang="zh-CN" sz="1050" kern="100">
                          <a:latin typeface="Calibri"/>
                          <a:ea typeface="宋体"/>
                        </a:rPr>
                        <a:t>（</a:t>
                      </a:r>
                      <a:r>
                        <a:rPr lang="en-US" sz="1050" kern="100">
                          <a:latin typeface="Calibri"/>
                          <a:ea typeface="宋体"/>
                        </a:rPr>
                        <a:t>SOAP</a:t>
                      </a:r>
                      <a:r>
                        <a:rPr lang="zh-CN" sz="1050" kern="100">
                          <a:latin typeface="Calibri"/>
                          <a:ea typeface="宋体"/>
                        </a:rPr>
                        <a:t>描述）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描述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备注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username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s:string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合格证上传用户名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由证书服务获得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password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s:string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合格证上传密码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50" kern="100">
                        <a:latin typeface="Calibri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uKey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s:string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U</a:t>
                      </a:r>
                      <a:r>
                        <a:rPr lang="zh-CN" sz="1050" kern="100">
                          <a:latin typeface="Calibri"/>
                          <a:ea typeface="宋体"/>
                        </a:rPr>
                        <a:t>盾唯一标示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由</a:t>
                      </a:r>
                      <a:r>
                        <a:rPr lang="en-US" sz="1050" kern="100">
                          <a:latin typeface="Calibri"/>
                          <a:ea typeface="宋体"/>
                        </a:rPr>
                        <a:t>IUGardian UID</a:t>
                      </a:r>
                      <a:r>
                        <a:rPr lang="zh-CN" sz="1050" kern="100">
                          <a:latin typeface="Calibri"/>
                          <a:ea typeface="宋体"/>
                        </a:rPr>
                        <a:t>属性获得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opKey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s:string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验证字串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固定字符串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 dirty="0">
                          <a:latin typeface="Calibri"/>
                          <a:ea typeface="宋体"/>
                        </a:rPr>
                        <a:t>0b3d852f-061f-4348-8844-763b26eac33e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428728" y="4786322"/>
          <a:ext cx="4929505" cy="720090"/>
        </p:xfrm>
        <a:graphic>
          <a:graphicData uri="http://schemas.openxmlformats.org/drawingml/2006/table">
            <a:tbl>
              <a:tblPr/>
              <a:tblGrid>
                <a:gridCol w="1352550"/>
                <a:gridCol w="1353185"/>
                <a:gridCol w="222377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属性类型</a:t>
                      </a:r>
                      <a:r>
                        <a:rPr lang="en-US" sz="1050" kern="100">
                          <a:latin typeface="Calibri"/>
                          <a:ea typeface="宋体"/>
                        </a:rPr>
                        <a:t/>
                      </a:r>
                      <a:br>
                        <a:rPr lang="en-US" sz="1050" kern="100">
                          <a:latin typeface="Calibri"/>
                          <a:ea typeface="宋体"/>
                        </a:rPr>
                      </a:br>
                      <a:r>
                        <a:rPr lang="zh-CN" sz="1050" kern="100">
                          <a:latin typeface="Calibri"/>
                          <a:ea typeface="宋体"/>
                        </a:rPr>
                        <a:t>（</a:t>
                      </a:r>
                      <a:r>
                        <a:rPr lang="en-US" sz="1050" kern="100">
                          <a:latin typeface="Calibri"/>
                          <a:ea typeface="宋体"/>
                        </a:rPr>
                        <a:t>SOAP</a:t>
                      </a:r>
                      <a:r>
                        <a:rPr lang="zh-CN" sz="1050" kern="100">
                          <a:latin typeface="Calibri"/>
                          <a:ea typeface="宋体"/>
                        </a:rPr>
                        <a:t>描述）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描述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备注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DFE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50" kern="100">
                          <a:latin typeface="Calibri"/>
                          <a:ea typeface="宋体"/>
                        </a:rPr>
                        <a:t>s:string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>
                          <a:latin typeface="Calibri"/>
                          <a:ea typeface="宋体"/>
                        </a:rPr>
                        <a:t>合格证刷新证书</a:t>
                      </a:r>
                      <a:endParaRPr lang="zh-CN" sz="1050" kern="1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050" kern="100" dirty="0">
                          <a:latin typeface="Calibri"/>
                          <a:ea typeface="宋体"/>
                        </a:rPr>
                        <a:t>该证书仅供</a:t>
                      </a:r>
                      <a:r>
                        <a:rPr lang="en-US" sz="1050" kern="100" dirty="0" err="1">
                          <a:latin typeface="Calibri"/>
                          <a:ea typeface="宋体"/>
                        </a:rPr>
                        <a:t>uKey</a:t>
                      </a:r>
                      <a:r>
                        <a:rPr lang="zh-CN" sz="1050" kern="100" dirty="0">
                          <a:latin typeface="Calibri"/>
                          <a:ea typeface="宋体"/>
                        </a:rPr>
                        <a:t>对应</a:t>
                      </a:r>
                      <a:r>
                        <a:rPr lang="en-US" sz="1050" kern="100" dirty="0">
                          <a:latin typeface="Calibri"/>
                          <a:ea typeface="宋体"/>
                        </a:rPr>
                        <a:t>U</a:t>
                      </a:r>
                      <a:r>
                        <a:rPr lang="zh-CN" sz="1050" kern="100" dirty="0">
                          <a:latin typeface="Calibri"/>
                          <a:ea typeface="宋体"/>
                        </a:rPr>
                        <a:t>盾进行升级</a:t>
                      </a:r>
                      <a:endParaRPr lang="zh-CN" sz="1050" kern="1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571736" y="2500306"/>
            <a:ext cx="4286280" cy="1071570"/>
          </a:xfrm>
        </p:spPr>
        <p:txBody>
          <a:bodyPr>
            <a:noAutofit/>
          </a:bodyPr>
          <a:lstStyle/>
          <a:p>
            <a:pPr algn="l"/>
            <a:r>
              <a:rPr lang="zh-CN" altLang="en-US" sz="6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 发 演 示</a:t>
            </a:r>
            <a:endParaRPr lang="zh-CN" alt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常见问题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714348" y="1214422"/>
            <a:ext cx="7943848" cy="4525963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什么时候需要使用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如何确定需要使用的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盾数量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盾安装中的常见问题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是否需要针对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盾刷新进行开发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盾的硬件原理，成本如何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盾是否耐久，如何安排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备件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的备件申购、注销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等管理流程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786050" y="2500306"/>
            <a:ext cx="3857652" cy="1071570"/>
          </a:xfrm>
        </p:spPr>
        <p:txBody>
          <a:bodyPr>
            <a:noAutofit/>
          </a:bodyPr>
          <a:lstStyle/>
          <a:p>
            <a:pPr algn="l"/>
            <a:r>
              <a:rPr lang="zh-CN" altLang="en-US" sz="66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       谢</a:t>
            </a:r>
            <a:endParaRPr lang="zh-CN" alt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896195"/>
            <a:ext cx="64294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8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  <a:endParaRPr lang="en-US" altLang="zh-CN" sz="28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28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盾刷新模式</a:t>
            </a:r>
            <a:endParaRPr lang="en-US" altLang="zh-CN" sz="28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28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盾的安装及使用</a:t>
            </a:r>
            <a:endParaRPr lang="en-US" altLang="zh-CN" sz="28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zh-CN" sz="28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28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盾二次开发接口说明</a:t>
            </a:r>
            <a:endParaRPr lang="en-US" altLang="zh-CN" sz="28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8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开发演示</a:t>
            </a:r>
            <a:endParaRPr lang="en-US" altLang="zh-CN" sz="28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800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常见问题</a:t>
            </a:r>
            <a:endParaRPr lang="en-US" altLang="zh-CN" sz="2800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buFont typeface="Arial" pitchFamily="34" charset="0"/>
              <a:buChar char="•"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r>
              <a:rPr lang="zh-CN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机动车合格证数字认证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简称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是原企业加密信息文本的升级。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新版本合格证管理信息系统在打印及上传合格证信息时均需要接驳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盾需定时与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盾服务器进行系统同步</a:t>
            </a:r>
            <a:endParaRPr lang="zh-CN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盾使用的相关说明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428596" y="1331929"/>
            <a:ext cx="8429684" cy="4525963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盾刷新同步周期间隔为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个月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本月中的任意时间均可刷新次月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盾信息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未及时刷新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盾将使合格证系统暂时失效，当重新刷新后系统方可重新激活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盾与上传用户名绑定，使用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用户名对应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盾所打印的信息必须通过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用户名上传。一个用户名可以绑定多个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盾。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盾丢失和损坏时应通过数据中心网站进行相应挂失和报废操作</a:t>
            </a:r>
            <a:endParaRPr lang="zh-CN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盾的安装及使用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运行开发套件光盘中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盾驱动程序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1.0 Setup\Setup.exe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并依据向导逐步操作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安装成功后可通过桌面快捷方式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启动“</a:t>
            </a:r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盾信息管理器”进行基本操作。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盾信息管理器简要说明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3886200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盾刷新二次开发接口说明</a:t>
            </a:r>
            <a:endParaRPr lang="zh-CN" altLang="en-US" dirty="0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097335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盾刷新模式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盾开发接口库介绍</a:t>
            </a:r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盾证书刷新服务介绍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盾刷新精简模式</a:t>
            </a:r>
            <a:endParaRPr lang="zh-CN" altLang="en-US" dirty="0"/>
          </a:p>
        </p:txBody>
      </p:sp>
      <p:pic>
        <p:nvPicPr>
          <p:cNvPr id="2050" name="Picture 2" descr="U盾刷新接口-精简模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8072494" cy="3123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3971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盾刷新证书模式</a:t>
            </a:r>
            <a:endParaRPr lang="zh-CN" altLang="en-US" dirty="0"/>
          </a:p>
        </p:txBody>
      </p:sp>
      <p:pic>
        <p:nvPicPr>
          <p:cNvPr id="3074" name="Picture 2" descr="U盾刷新接口-证书模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87294"/>
            <a:ext cx="7500990" cy="4313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739</Words>
  <Application>Microsoft Office PowerPoint</Application>
  <PresentationFormat>全屏显示(4:3)</PresentationFormat>
  <Paragraphs>190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U盾信息安全系统 二次开发说明</vt:lpstr>
      <vt:lpstr>幻灯片 2</vt:lpstr>
      <vt:lpstr>概述</vt:lpstr>
      <vt:lpstr>U盾使用的相关说明</vt:lpstr>
      <vt:lpstr>U盾的安装及使用</vt:lpstr>
      <vt:lpstr>U盾信息管理器简要说明</vt:lpstr>
      <vt:lpstr>U盾刷新二次开发接口说明</vt:lpstr>
      <vt:lpstr>U盾刷新精简模式</vt:lpstr>
      <vt:lpstr>U盾刷新证书模式</vt:lpstr>
      <vt:lpstr>U盾刷新模式比较</vt:lpstr>
      <vt:lpstr>U盾开发接口库说明</vt:lpstr>
      <vt:lpstr>U盾开发接口库说明</vt:lpstr>
      <vt:lpstr>U盾开发接口库说明</vt:lpstr>
      <vt:lpstr>U盾证书刷新服务说明</vt:lpstr>
      <vt:lpstr>U盾证书刷新服务说明</vt:lpstr>
      <vt:lpstr>开 发 演 示</vt:lpstr>
      <vt:lpstr>常见问题</vt:lpstr>
      <vt:lpstr>谢       谢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程明</dc:creator>
  <cp:lastModifiedBy>程明</cp:lastModifiedBy>
  <cp:revision>40</cp:revision>
  <dcterms:created xsi:type="dcterms:W3CDTF">2009-08-20T03:19:16Z</dcterms:created>
  <dcterms:modified xsi:type="dcterms:W3CDTF">2009-08-20T06:30:53Z</dcterms:modified>
</cp:coreProperties>
</file>